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260" r:id="rId3"/>
    <p:sldId id="259" r:id="rId4"/>
    <p:sldId id="262" r:id="rId5"/>
    <p:sldId id="266" r:id="rId6"/>
    <p:sldId id="274" r:id="rId7"/>
    <p:sldId id="271" r:id="rId8"/>
    <p:sldId id="273" r:id="rId9"/>
    <p:sldId id="267" r:id="rId10"/>
    <p:sldId id="270" r:id="rId11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E5"/>
    <a:srgbClr val="FFA3A3"/>
    <a:srgbClr val="ED2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9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736EBA6-3025-4DB8-B46A-498B7297B1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9F84C39-3F1A-488D-832F-B24D65F2C5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9B1FF-7590-4520-9095-51E1DCF8AE1D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E86EC9-AC2F-4E8B-AA4C-49466E8F43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40DACC-8EB9-4A08-B751-3F79A135CB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357E8-B198-45D1-81F2-6C73A432EB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450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E88D1-4BD3-48CE-9E9C-D895EF764F66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A5224-1219-4AAF-9246-ABDFCAE54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811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25967C-241D-4AC6-9E6B-FA5F794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2DEBD47-7FD0-44EB-8031-258B3964A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76C0EC-5AC3-4311-8196-09FF0650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5A84-012A-498B-9FC1-BABD38E391BE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E65506-9173-46DD-B3EC-1FF11BFF9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7E04EA-2799-4ABA-9AEF-A9DE72BE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49B-6B7C-4CE0-9691-0FAA7A4263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234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A062D2-F4F8-44B0-A2CB-C0CF9FA4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818B8C-F04D-4E80-AFB5-1A9D76665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EAAD67-A22A-48FE-B9BB-81125770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5A84-012A-498B-9FC1-BABD38E391BE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A91013-5178-44A1-A1EF-C9947A8B4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E27324-BEFF-4AD0-BA2C-A9438DDB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49B-6B7C-4CE0-9691-0FAA7A4263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9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D0CC19A-886D-40D5-BA12-B270F6F58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9CA6DFA-5AB4-4E59-8245-800EF58B9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1BC4B7-8721-4265-B163-5DA15DCF4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5A84-012A-498B-9FC1-BABD38E391BE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F062E7-E310-40D8-88EE-21653947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5F5B9B-796B-4D86-8261-DCB63A2B6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49B-6B7C-4CE0-9691-0FAA7A4263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316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6ADF-8148-4A22-9D24-354925E50FA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C10C-C46B-4EFC-86E2-3F9DA27516D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02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C8C2-2E2F-4D8B-B34B-F8F9422CB08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C10C-C46B-4EFC-86E2-3F9DA27516D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28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145C-AEF2-4916-9592-6DDAF73C8A7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C10C-C46B-4EFC-86E2-3F9DA27516D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21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A43C-7978-4D34-9942-54C43875ED5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C10C-C46B-4EFC-86E2-3F9DA27516D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32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57F9-FD35-4FCD-B64D-132FA1F25BB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C10C-C46B-4EFC-86E2-3F9DA27516D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57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E9A7-CBC2-4B33-BB1C-3B1EB4C9455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C10C-C46B-4EFC-86E2-3F9DA27516D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23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E9ED-A2C1-4C15-9D38-73223E8A520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C10C-C46B-4EFC-86E2-3F9DA27516D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51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ADA5-D07F-429F-A8D6-E5E65C25D3E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C10C-C46B-4EFC-86E2-3F9DA27516D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9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8DE2A9-7F78-4A92-A337-D0D9B08F5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853E84-BDBD-45FB-BFEF-CF36753C4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5962B8-C964-471E-9311-44E3FE4E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5A84-012A-498B-9FC1-BABD38E391BE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002446-33C0-44E6-B3EA-CF73A8BDE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D93A11-C60B-44BD-9768-F013ECCE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49B-6B7C-4CE0-9691-0FAA7A4263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961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9F1D-9FB3-4A44-A051-1F2CD373C02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C10C-C46B-4EFC-86E2-3F9DA27516D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92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939C-505E-4069-889D-351CB9F100D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C10C-C46B-4EFC-86E2-3F9DA27516D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58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6FCE-46D5-4C15-AB77-B933292B74F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C10C-C46B-4EFC-86E2-3F9DA27516D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1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CF231-931D-4E8D-9CA4-46E458A7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B120CC-9D0A-449B-A6A2-BC1F9E6A3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CBE7D2-10C8-46C9-A59A-6B45034B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5A84-012A-498B-9FC1-BABD38E391BE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3763EB-BC99-4931-A0B0-143BA6F98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E36CC-BC9D-497E-A02C-69C5C496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49B-6B7C-4CE0-9691-0FAA7A4263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6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64D39-C0B9-4AC2-B277-829EEF9B7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EA50EA-511F-4E5A-A55D-D79BDD73C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DED9A7-976A-4E79-9459-FC1BC5D27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19122F-D2D7-4339-9945-1B194BF8B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5A84-012A-498B-9FC1-BABD38E391BE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C880B4B-6C86-452F-A8B2-777AE1B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F10EB1-02C5-45E6-86A2-EF88566F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49B-6B7C-4CE0-9691-0FAA7A4263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55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641BA2-7F1A-41E7-8CA0-6AFE10E28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761E08-D811-46FF-B5F6-A1DACF5F0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648F50-5D7F-4A2E-954F-1E58CB7D0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6CE444-DABB-4115-A0CE-C0C6E15CE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095984F-DF87-4D85-889C-A79CA72C2A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DDB5CC-12E5-4E66-918C-E187718F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5A84-012A-498B-9FC1-BABD38E391BE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19F7263-DBAA-4BFF-8382-ACA8AD693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BC243D-9A72-4A73-B34A-CB44E38D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49B-6B7C-4CE0-9691-0FAA7A4263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873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DF97B8-2210-4381-9BB1-1C6F639D9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27A1BD-6923-43A1-987C-BC57C27B7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5A84-012A-498B-9FC1-BABD38E391BE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B69D02-0652-40C5-9714-5AE52A758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13A915-74A9-45A1-9A25-2C24E7C8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49B-6B7C-4CE0-9691-0FAA7A4263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317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5AB6B2-33F1-446F-94B4-70E58DAD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5A84-012A-498B-9FC1-BABD38E391BE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C73760F-F20E-4842-940E-3AE021F2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6A8C69-A21B-495D-860B-EAC5CE6E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49B-6B7C-4CE0-9691-0FAA7A4263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53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AE18E-49A6-4F42-A586-E12F0D907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46DFBD-66AD-483D-9346-3C9DC129B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A5D6B0-04A0-42D7-81C1-637050DAC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E6DD9B-9B22-4EC8-BFF4-112F3908D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5A84-012A-498B-9FC1-BABD38E391BE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E8FF04-ED96-44F5-9260-727C25DF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8AA335-954A-4866-89CB-562FC587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49B-6B7C-4CE0-9691-0FAA7A4263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32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AD51A3-4E62-4E4E-AF6B-39B1837C1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07BC0C-B3B6-49D6-885C-F72163671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663C8E-3DC8-49C7-8FCB-1FA45307A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7C0612-C77B-40CC-B8D3-08D6A6A7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5A84-012A-498B-9FC1-BABD38E391BE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B80E7D-9BF6-44D5-8DC1-31B22336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D5FB18-4F5E-4B59-8EA5-F900F8F5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49B-6B7C-4CE0-9691-0FAA7A4263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40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AB264E3-360E-445A-961A-E7156E9F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D9EDF9-98E8-45D1-8927-DEEA1E591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04E99A-A48E-4C42-87FE-39E6D9DEE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05A84-012A-498B-9FC1-BABD38E391BE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9BB81B-0412-4CA6-BF1D-14B6AF66A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B891B4-1E39-41F6-99C3-7EADAAF67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8B49B-6B7C-4CE0-9691-0FAA7A4263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64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CD529-0318-4296-AFE1-F3388A7570F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8C10C-C46B-4EFC-86E2-3F9DA27516D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s://www.capaqui.org/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hyperlink" Target="https://capaqui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hyperlink" Target="http://www.capaqui.fr/" TargetMode="External"/><Relationship Id="rId2" Type="http://schemas.openxmlformats.org/officeDocument/2006/relationships/hyperlink" Target="https://www.capaqui.org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fr.vikidia.org/wiki/Nouvelle-Aquitaine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capaqui.org/" TargetMode="Externa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investissement.asso@nouvelle-aquitaine.fr" TargetMode="Externa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5EA5D70-AEDC-4603-82F3-D593A8E85A9C}"/>
              </a:ext>
            </a:extLst>
          </p:cNvPr>
          <p:cNvSpPr txBox="1"/>
          <p:nvPr/>
        </p:nvSpPr>
        <p:spPr>
          <a:xfrm>
            <a:off x="946841" y="5379495"/>
            <a:ext cx="1051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Pôle Education et Citoyenneté – Direction de la Jeunesse et de la Citoyenneté – Service Initiatives éducatives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B7D098F-A174-4060-BD74-3005D07B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C10C-C46B-4EFC-86E2-3F9DA27516D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5FE711BD-42BD-405E-948B-858FC0F8F466}"/>
              </a:ext>
            </a:extLst>
          </p:cNvPr>
          <p:cNvSpPr txBox="1">
            <a:spLocks/>
          </p:cNvSpPr>
          <p:nvPr/>
        </p:nvSpPr>
        <p:spPr>
          <a:xfrm>
            <a:off x="838200" y="1466661"/>
            <a:ext cx="10515600" cy="36757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8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1A0A36-272A-60A3-3869-F17AC77673FD}"/>
              </a:ext>
            </a:extLst>
          </p:cNvPr>
          <p:cNvSpPr txBox="1">
            <a:spLocks/>
          </p:cNvSpPr>
          <p:nvPr/>
        </p:nvSpPr>
        <p:spPr>
          <a:xfrm>
            <a:off x="996070" y="1095100"/>
            <a:ext cx="1019985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000" dirty="0">
                <a:solidFill>
                  <a:srgbClr val="C00000"/>
                </a:solidFill>
                <a:latin typeface="The Hand Extrablack" panose="03070A02030502020204" pitchFamily="66" charset="0"/>
              </a:rPr>
              <a:t>Webinaire </a:t>
            </a:r>
            <a:br>
              <a:rPr lang="fr-FR" sz="8000" dirty="0">
                <a:solidFill>
                  <a:srgbClr val="C00000"/>
                </a:solidFill>
                <a:latin typeface="The Hand Extrablack" panose="03070A02030502020204" pitchFamily="66" charset="0"/>
              </a:rPr>
            </a:br>
            <a:r>
              <a:rPr lang="fr-FR" sz="8000" dirty="0">
                <a:solidFill>
                  <a:srgbClr val="C00000"/>
                </a:solidFill>
                <a:latin typeface="The Hand Extrablack" panose="03070A02030502020204" pitchFamily="66" charset="0"/>
              </a:rPr>
              <a:t>ÉQUIPEMENT DES ESPACES ASSOCIATIFS</a:t>
            </a:r>
          </a:p>
        </p:txBody>
      </p:sp>
    </p:spTree>
    <p:extLst>
      <p:ext uri="{BB962C8B-B14F-4D97-AF65-F5344CB8AC3E}">
        <p14:creationId xmlns:p14="http://schemas.microsoft.com/office/powerpoint/2010/main" val="2158026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764A252-FDEE-3686-A5E4-9607AB3AA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81" t="17217" r="43349" b="4596"/>
          <a:stretch/>
        </p:blipFill>
        <p:spPr>
          <a:xfrm rot="20439746">
            <a:off x="1348715" y="1401534"/>
            <a:ext cx="3062901" cy="425362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2C6F9D7-80FD-2278-5EBE-D5B008DD983E}"/>
              </a:ext>
            </a:extLst>
          </p:cNvPr>
          <p:cNvSpPr txBox="1"/>
          <p:nvPr/>
        </p:nvSpPr>
        <p:spPr>
          <a:xfrm>
            <a:off x="5130266" y="841150"/>
            <a:ext cx="42075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rgbClr val="C00000"/>
                </a:solidFill>
                <a:latin typeface="The Hand Extrablack" panose="03070A02030502020204" pitchFamily="66" charset="0"/>
              </a:rPr>
              <a:t>DISPOSITIF</a:t>
            </a:r>
            <a:r>
              <a:rPr lang="fr-FR" sz="3200" dirty="0">
                <a:solidFill>
                  <a:srgbClr val="C00000"/>
                </a:solidFill>
                <a:latin typeface="The Hand Extrablack" panose="03070A02030502020204" pitchFamily="66" charset="0"/>
              </a:rPr>
              <a:t> </a:t>
            </a:r>
            <a:r>
              <a:rPr lang="fr-FR" sz="4400" dirty="0">
                <a:solidFill>
                  <a:srgbClr val="C00000"/>
                </a:solidFill>
                <a:latin typeface="The Hand Extrablack" panose="03070A02030502020204" pitchFamily="66" charset="0"/>
              </a:rPr>
              <a:t>EXISTANT</a:t>
            </a:r>
            <a:endParaRPr lang="fr-FR" sz="3200" dirty="0">
              <a:solidFill>
                <a:srgbClr val="C00000"/>
              </a:solidFill>
              <a:latin typeface="The Hand Extrablack" panose="03070A02030502020204" pitchFamily="66" charset="0"/>
            </a:endParaRPr>
          </a:p>
        </p:txBody>
      </p:sp>
      <p:pic>
        <p:nvPicPr>
          <p:cNvPr id="6" name="Image 5" descr="Une image contenant texte, capture d’écran, Page web, Site web&#10;&#10;Le contenu généré par l’IA peut être incorrect.">
            <a:extLst>
              <a:ext uri="{FF2B5EF4-FFF2-40B4-BE49-F238E27FC236}">
                <a16:creationId xmlns:a16="http://schemas.microsoft.com/office/drawing/2014/main" id="{D2E24B6E-0A05-3213-B2F9-F6621ECF2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t="7321" r="4767" b="28781"/>
          <a:stretch/>
        </p:blipFill>
        <p:spPr>
          <a:xfrm>
            <a:off x="5130266" y="1702073"/>
            <a:ext cx="6217920" cy="31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19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C761A0-EC6E-1C27-5906-1E5AC4B6FB20}"/>
              </a:ext>
            </a:extLst>
          </p:cNvPr>
          <p:cNvSpPr txBox="1"/>
          <p:nvPr/>
        </p:nvSpPr>
        <p:spPr>
          <a:xfrm>
            <a:off x="798898" y="918152"/>
            <a:ext cx="47356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rgbClr val="C00000"/>
                </a:solidFill>
                <a:latin typeface="The Hand Extrablack" panose="03070A02030502020204" pitchFamily="66" charset="0"/>
              </a:rPr>
              <a:t>DEVELOPPEMENT DU DISPOSITIF</a:t>
            </a:r>
            <a:endParaRPr lang="fr-FR" sz="3200" dirty="0">
              <a:solidFill>
                <a:srgbClr val="C00000"/>
              </a:solidFill>
              <a:latin typeface="The Hand Extrablack" panose="03070A02030502020204" pitchFamily="66" charset="0"/>
            </a:endParaRPr>
          </a:p>
        </p:txBody>
      </p:sp>
      <p:pic>
        <p:nvPicPr>
          <p:cNvPr id="10" name="Graphique 9" descr="Porte-bloc avec un remplissage uni">
            <a:extLst>
              <a:ext uri="{FF2B5EF4-FFF2-40B4-BE49-F238E27FC236}">
                <a16:creationId xmlns:a16="http://schemas.microsoft.com/office/drawing/2014/main" id="{F1A8A946-53EE-A246-1FA1-32200F938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534526" y="2138818"/>
            <a:ext cx="1061185" cy="106118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F17E0E-1814-B175-5F62-9645A350188B}"/>
              </a:ext>
            </a:extLst>
          </p:cNvPr>
          <p:cNvSpPr txBox="1"/>
          <p:nvPr/>
        </p:nvSpPr>
        <p:spPr>
          <a:xfrm>
            <a:off x="798898" y="3320253"/>
            <a:ext cx="3041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The Hand Extrablack" panose="03070A02030502020204" pitchFamily="66" charset="0"/>
              </a:rPr>
              <a:t>Enquête et identification du besoin</a:t>
            </a:r>
            <a:endParaRPr lang="fr-FR" sz="1600" dirty="0">
              <a:solidFill>
                <a:srgbClr val="C00000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47E20E9-8A22-C108-FE34-2FB18B3750B2}"/>
              </a:ext>
            </a:extLst>
          </p:cNvPr>
          <p:cNvSpPr txBox="1"/>
          <p:nvPr/>
        </p:nvSpPr>
        <p:spPr>
          <a:xfrm>
            <a:off x="4307309" y="3320252"/>
            <a:ext cx="4178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The Hand Extrablack" panose="03070A02030502020204" pitchFamily="66" charset="0"/>
              </a:rPr>
              <a:t>Ouverture du marché et constitution du catalogue </a:t>
            </a:r>
            <a:endParaRPr lang="fr-FR" sz="1600" dirty="0">
              <a:solidFill>
                <a:srgbClr val="C00000"/>
              </a:solidFill>
              <a:latin typeface="The Hand Extrablack" panose="03070A02030502020204" pitchFamily="66" charset="0"/>
            </a:endParaRPr>
          </a:p>
        </p:txBody>
      </p:sp>
      <p:pic>
        <p:nvPicPr>
          <p:cNvPr id="14" name="Graphique 13" descr="Avis des clients avec un remplissage uni">
            <a:extLst>
              <a:ext uri="{FF2B5EF4-FFF2-40B4-BE49-F238E27FC236}">
                <a16:creationId xmlns:a16="http://schemas.microsoft.com/office/drawing/2014/main" id="{C6B9F9D7-68E4-098E-6CE9-75C36F55B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664" y="2285603"/>
            <a:ext cx="914400" cy="914400"/>
          </a:xfrm>
          <a:prstGeom prst="rect">
            <a:avLst/>
          </a:prstGeom>
        </p:spPr>
      </p:pic>
      <p:pic>
        <p:nvPicPr>
          <p:cNvPr id="18" name="Graphique 17" descr="Classe avec un remplissage uni">
            <a:extLst>
              <a:ext uri="{FF2B5EF4-FFF2-40B4-BE49-F238E27FC236}">
                <a16:creationId xmlns:a16="http://schemas.microsoft.com/office/drawing/2014/main" id="{FD02954E-681B-0D07-BDAE-9051A84E4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41173" y="2108756"/>
            <a:ext cx="1103721" cy="110372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D18A65-1B14-715A-8F22-63A4D4D4BC9F}"/>
              </a:ext>
            </a:extLst>
          </p:cNvPr>
          <p:cNvSpPr txBox="1"/>
          <p:nvPr/>
        </p:nvSpPr>
        <p:spPr>
          <a:xfrm>
            <a:off x="9198542" y="3320252"/>
            <a:ext cx="2194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The Hand Extrablack" panose="03070A02030502020204" pitchFamily="66" charset="0"/>
              </a:rPr>
              <a:t>Annonce du dispositif</a:t>
            </a:r>
            <a:endParaRPr lang="fr-FR" sz="1600" dirty="0">
              <a:solidFill>
                <a:srgbClr val="C00000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E3331FB-BCD9-D6AA-0280-66DE91A9FA34}"/>
              </a:ext>
            </a:extLst>
          </p:cNvPr>
          <p:cNvSpPr txBox="1"/>
          <p:nvPr/>
        </p:nvSpPr>
        <p:spPr>
          <a:xfrm>
            <a:off x="1442186" y="3902166"/>
            <a:ext cx="3041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The Hand Extrablack" panose="03070A02030502020204" pitchFamily="66" charset="0"/>
              </a:rPr>
              <a:t>mars/avril 2025</a:t>
            </a:r>
            <a:endParaRPr lang="fr-FR" sz="1600" dirty="0">
              <a:latin typeface="The Hand Extrablack" panose="03070A02030502020204" pitchFamily="66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FFC264A-1E99-0934-6BD9-2B187979E42C}"/>
              </a:ext>
            </a:extLst>
          </p:cNvPr>
          <p:cNvSpPr txBox="1"/>
          <p:nvPr/>
        </p:nvSpPr>
        <p:spPr>
          <a:xfrm>
            <a:off x="5198096" y="3828075"/>
            <a:ext cx="3041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The Hand Extrablack" panose="03070A02030502020204" pitchFamily="66" charset="0"/>
              </a:rPr>
              <a:t>mai /septembre 2025</a:t>
            </a:r>
            <a:endParaRPr lang="fr-FR" sz="1600" dirty="0">
              <a:latin typeface="The Hand Extrablack" panose="03070A02030502020204" pitchFamily="66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3BE7D37-1F83-4D59-3455-E623FE3887D9}"/>
              </a:ext>
            </a:extLst>
          </p:cNvPr>
          <p:cNvSpPr txBox="1"/>
          <p:nvPr/>
        </p:nvSpPr>
        <p:spPr>
          <a:xfrm>
            <a:off x="9441173" y="3828075"/>
            <a:ext cx="2036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The Hand Extrablack" panose="03070A02030502020204" pitchFamily="66" charset="0"/>
              </a:rPr>
              <a:t>octobre 2025</a:t>
            </a:r>
            <a:endParaRPr lang="fr-FR" sz="1600" dirty="0">
              <a:latin typeface="The Hand Extrablack" panose="03070A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03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B46A156-778F-1C7F-EE68-46DBEF28D7BE}"/>
              </a:ext>
            </a:extLst>
          </p:cNvPr>
          <p:cNvSpPr txBox="1"/>
          <p:nvPr/>
        </p:nvSpPr>
        <p:spPr>
          <a:xfrm>
            <a:off x="3473726" y="-131107"/>
            <a:ext cx="8322365" cy="16452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chemeClr val="tx2"/>
                </a:solidFill>
                <a:latin typeface="The Hand Extrablack" panose="03070A02030502020204" pitchFamily="66" charset="0"/>
                <a:ea typeface="+mj-ea"/>
                <a:cs typeface="+mj-cs"/>
              </a:rPr>
              <a:t>COMMENT PARTICIPER AU DISPOSITIF?</a:t>
            </a:r>
          </a:p>
        </p:txBody>
      </p:sp>
      <p:pic>
        <p:nvPicPr>
          <p:cNvPr id="9" name="Image 8" descr="Une image contenant Police, logo, Graphique, conception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7D45ECD6-A8FF-058D-1548-164D4A99E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73269" y="2695602"/>
            <a:ext cx="1754107" cy="14667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E03FC2B-1E15-39C4-1286-4B920CF55BC7}"/>
              </a:ext>
            </a:extLst>
          </p:cNvPr>
          <p:cNvSpPr txBox="1"/>
          <p:nvPr/>
        </p:nvSpPr>
        <p:spPr>
          <a:xfrm>
            <a:off x="3612504" y="1360265"/>
            <a:ext cx="5675875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Chaque association doit créer son compte que le site CAPAQUI</a:t>
            </a:r>
          </a:p>
        </p:txBody>
      </p:sp>
      <p:pic>
        <p:nvPicPr>
          <p:cNvPr id="4" name="Image 3" descr="Une image contenant motif, carré, pixel, conception&#10;&#10;Le contenu généré par l’IA peut être incorrect.">
            <a:extLst>
              <a:ext uri="{FF2B5EF4-FFF2-40B4-BE49-F238E27FC236}">
                <a16:creationId xmlns:a16="http://schemas.microsoft.com/office/drawing/2014/main" id="{E86AA06F-98B0-0B37-330B-BFDD0B89F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59" y="2188251"/>
            <a:ext cx="2884630" cy="313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79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6CD1454D-DE3C-F065-B51B-4A436D5F0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8" y="675317"/>
            <a:ext cx="7131839" cy="5507365"/>
          </a:xfrm>
          <a:prstGeom prst="rect">
            <a:avLst/>
          </a:prstGeom>
        </p:spPr>
      </p:pic>
      <p:pic>
        <p:nvPicPr>
          <p:cNvPr id="10" name="Image 9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6CBCFABF-EA15-8D01-8745-E6ECAA841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151" y="2609919"/>
            <a:ext cx="3667637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7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B46A156-778F-1C7F-EE68-46DBEF28D7BE}"/>
              </a:ext>
            </a:extLst>
          </p:cNvPr>
          <p:cNvSpPr txBox="1"/>
          <p:nvPr/>
        </p:nvSpPr>
        <p:spPr>
          <a:xfrm>
            <a:off x="3473726" y="-131107"/>
            <a:ext cx="8322365" cy="16452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chemeClr val="tx2"/>
                </a:solidFill>
                <a:latin typeface="The Hand Extrablack" panose="03070A02030502020204" pitchFamily="66" charset="0"/>
                <a:ea typeface="+mj-ea"/>
                <a:cs typeface="+mj-cs"/>
              </a:rPr>
              <a:t>COMMENT PARTICIPER AU DISPOSITIF?</a:t>
            </a:r>
          </a:p>
        </p:txBody>
      </p:sp>
      <p:pic>
        <p:nvPicPr>
          <p:cNvPr id="9" name="Image 8" descr="Une image contenant Police, logo, Graphique, conception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7D45ECD6-A8FF-058D-1548-164D4A99E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0753" y="1779003"/>
            <a:ext cx="1225701" cy="1024939"/>
          </a:xfrm>
          <a:prstGeom prst="rect">
            <a:avLst/>
          </a:prstGeom>
        </p:spPr>
      </p:pic>
      <p:pic>
        <p:nvPicPr>
          <p:cNvPr id="17" name="Image 16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E04AA2D8-2526-6809-F443-CCC9A4140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145408" y="3762222"/>
            <a:ext cx="1117445" cy="1450156"/>
          </a:xfrm>
          <a:prstGeom prst="rect">
            <a:avLst/>
          </a:prstGeom>
        </p:spPr>
      </p:pic>
      <p:sp>
        <p:nvSpPr>
          <p:cNvPr id="21" name="Flèche : pentagone 20">
            <a:extLst>
              <a:ext uri="{FF2B5EF4-FFF2-40B4-BE49-F238E27FC236}">
                <a16:creationId xmlns:a16="http://schemas.microsoft.com/office/drawing/2014/main" id="{77EC27DB-3112-7C03-66E0-EDA95CE8BFCB}"/>
              </a:ext>
            </a:extLst>
          </p:cNvPr>
          <p:cNvSpPr/>
          <p:nvPr/>
        </p:nvSpPr>
        <p:spPr>
          <a:xfrm>
            <a:off x="2253191" y="1514154"/>
            <a:ext cx="2402192" cy="1411544"/>
          </a:xfrm>
          <a:prstGeom prst="homePlate">
            <a:avLst/>
          </a:prstGeom>
          <a:solidFill>
            <a:srgbClr val="FFE5E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C00000"/>
                </a:solidFill>
                <a:latin typeface="The Hand Extrablack" panose="03070A02030502020204" pitchFamily="66" charset="0"/>
              </a:rPr>
              <a:t>Je me connecte sur</a:t>
            </a:r>
            <a:r>
              <a:rPr lang="en-US" sz="2000" dirty="0">
                <a:solidFill>
                  <a:srgbClr val="C00000"/>
                </a:solidFill>
                <a:effectLst/>
                <a:latin typeface="The Hand Extrablack" panose="03070A02030502020204" pitchFamily="66" charset="0"/>
              </a:rPr>
              <a:t>  </a:t>
            </a:r>
            <a:r>
              <a:rPr lang="en-US" sz="2000" u="sng" dirty="0">
                <a:solidFill>
                  <a:srgbClr val="C00000"/>
                </a:solidFill>
                <a:effectLst/>
                <a:latin typeface="The Hand Extrablack" panose="03070A020305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www.capaqui.fr</a:t>
            </a:r>
            <a:r>
              <a:rPr lang="en-US" sz="2000" dirty="0">
                <a:solidFill>
                  <a:srgbClr val="C00000"/>
                </a:solidFill>
                <a:effectLst/>
                <a:latin typeface="The Hand Extrablack" panose="03070A02030502020204" pitchFamily="66" charset="0"/>
              </a:rPr>
              <a:t>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effectLst/>
                <a:latin typeface="The Hand Extrablack" panose="03070A02030502020204" pitchFamily="66" charset="0"/>
              </a:rPr>
              <a:t>&gt;&gt; onglet </a:t>
            </a:r>
            <a:r>
              <a:rPr lang="en-US" sz="1600" dirty="0" err="1">
                <a:solidFill>
                  <a:schemeClr val="tx1"/>
                </a:solidFill>
                <a:effectLst/>
                <a:latin typeface="The Hand Extrablack" panose="03070A02030502020204" pitchFamily="66" charset="0"/>
              </a:rPr>
              <a:t>Dotations</a:t>
            </a:r>
            <a:r>
              <a:rPr lang="en-US" sz="1600" dirty="0">
                <a:solidFill>
                  <a:schemeClr val="tx1"/>
                </a:solidFill>
                <a:effectLst/>
                <a:latin typeface="The Hand Extrablack" panose="03070A02030502020204" pitchFamily="66" charset="0"/>
              </a:rPr>
              <a:t> Lycées.</a:t>
            </a:r>
            <a:r>
              <a:rPr lang="fr-FR" sz="1600" dirty="0">
                <a:solidFill>
                  <a:schemeClr val="tx1"/>
                </a:solidFill>
                <a:latin typeface="The Hand Extrablack" panose="03070A02030502020204" pitchFamily="66" charset="0"/>
              </a:rPr>
              <a:t> </a:t>
            </a:r>
          </a:p>
        </p:txBody>
      </p:sp>
      <p:pic>
        <p:nvPicPr>
          <p:cNvPr id="4" name="Image 3" descr="Une image contenant texte, homme, capture d’écran, habits&#10;&#10;Le contenu généré par l’IA peut être incorrect.">
            <a:extLst>
              <a:ext uri="{FF2B5EF4-FFF2-40B4-BE49-F238E27FC236}">
                <a16:creationId xmlns:a16="http://schemas.microsoft.com/office/drawing/2014/main" id="{7C73C957-1350-7D88-A23D-71A70A572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01" y="1345392"/>
            <a:ext cx="2810267" cy="1781424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416D426-BCE6-67F2-CAAE-18F7818FE220}"/>
              </a:ext>
            </a:extLst>
          </p:cNvPr>
          <p:cNvSpPr/>
          <p:nvPr/>
        </p:nvSpPr>
        <p:spPr>
          <a:xfrm>
            <a:off x="8300686" y="1530332"/>
            <a:ext cx="2260222" cy="1411544"/>
          </a:xfrm>
          <a:prstGeom prst="roundRect">
            <a:avLst/>
          </a:prstGeom>
          <a:solidFill>
            <a:srgbClr val="FFE5E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C00000"/>
                </a:solidFill>
                <a:latin typeface="The Hand Extrablack" panose="03070A02030502020204" pitchFamily="66" charset="0"/>
              </a:rPr>
              <a:t>Je me fais mon panier </a:t>
            </a:r>
            <a:endParaRPr lang="en-US" sz="2000" dirty="0">
              <a:solidFill>
                <a:srgbClr val="C00000"/>
              </a:solidFill>
              <a:effectLst/>
              <a:latin typeface="The Hand Extrablack" panose="03070A02030502020204" pitchFamily="66" charset="0"/>
            </a:endParaRPr>
          </a:p>
          <a:p>
            <a:pPr algn="ctr"/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The Hand Extrablack" panose="03070A02030502020204" pitchFamily="66" charset="0"/>
              </a:rPr>
              <a:t>Dans la limite de 1 500€ TTC </a:t>
            </a:r>
          </a:p>
          <a:p>
            <a:pPr algn="ctr"/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The Hand Extrablack" panose="03070A02030502020204" pitchFamily="66" charset="0"/>
              </a:rPr>
              <a:t>(hors Lutte contre la précarité menstruelle)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73766B1-13EB-24FE-3FE1-A433E55581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6" t="62423" b="12237"/>
          <a:stretch/>
        </p:blipFill>
        <p:spPr>
          <a:xfrm>
            <a:off x="7117500" y="3354505"/>
            <a:ext cx="2534101" cy="2265591"/>
          </a:xfrm>
          <a:prstGeom prst="rect">
            <a:avLst/>
          </a:prstGeom>
        </p:spPr>
      </p:pic>
      <p:sp>
        <p:nvSpPr>
          <p:cNvPr id="10" name="Flèche : virage 9">
            <a:extLst>
              <a:ext uri="{FF2B5EF4-FFF2-40B4-BE49-F238E27FC236}">
                <a16:creationId xmlns:a16="http://schemas.microsoft.com/office/drawing/2014/main" id="{FA79574D-2882-644A-88E2-8783219043F6}"/>
              </a:ext>
            </a:extLst>
          </p:cNvPr>
          <p:cNvSpPr/>
          <p:nvPr/>
        </p:nvSpPr>
        <p:spPr>
          <a:xfrm rot="9803459">
            <a:off x="9693018" y="3786677"/>
            <a:ext cx="1524000" cy="1560514"/>
          </a:xfrm>
          <a:prstGeom prst="bentArrow">
            <a:avLst/>
          </a:prstGeom>
          <a:solidFill>
            <a:srgbClr val="FFE5E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3DD4C7-3AB2-88E1-B1DC-2389731926C9}"/>
              </a:ext>
            </a:extLst>
          </p:cNvPr>
          <p:cNvSpPr txBox="1"/>
          <p:nvPr/>
        </p:nvSpPr>
        <p:spPr>
          <a:xfrm rot="20620308">
            <a:off x="9766355" y="3035242"/>
            <a:ext cx="1708953" cy="442674"/>
          </a:xfrm>
          <a:prstGeom prst="roundRect">
            <a:avLst/>
          </a:prstGeom>
          <a:solidFill>
            <a:srgbClr val="FFE5E5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C00000"/>
                </a:solidFill>
                <a:latin typeface="The Hand Extrablack" panose="03070A02030502020204" pitchFamily="66" charset="0"/>
              </a:rPr>
              <a:t>Je valide ma commande</a:t>
            </a:r>
          </a:p>
        </p:txBody>
      </p:sp>
      <p:sp>
        <p:nvSpPr>
          <p:cNvPr id="12" name="Flèche : pentagone 11">
            <a:extLst>
              <a:ext uri="{FF2B5EF4-FFF2-40B4-BE49-F238E27FC236}">
                <a16:creationId xmlns:a16="http://schemas.microsoft.com/office/drawing/2014/main" id="{A3DE465F-E2D4-3941-9959-D97893099A0A}"/>
              </a:ext>
            </a:extLst>
          </p:cNvPr>
          <p:cNvSpPr/>
          <p:nvPr/>
        </p:nvSpPr>
        <p:spPr>
          <a:xfrm rot="10800000" flipV="1">
            <a:off x="4413672" y="3781528"/>
            <a:ext cx="2402192" cy="1411544"/>
          </a:xfrm>
          <a:prstGeom prst="homePlate">
            <a:avLst/>
          </a:prstGeom>
          <a:solidFill>
            <a:srgbClr val="FFE5E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The Hand Extrablack" panose="03070A02030502020204" pitchFamily="66" charset="0"/>
              </a:rPr>
              <a:t>Mon panier est transmis </a:t>
            </a:r>
          </a:p>
          <a:p>
            <a:pPr algn="ctr"/>
            <a:r>
              <a:rPr lang="fr-FR" sz="2000" dirty="0">
                <a:solidFill>
                  <a:schemeClr val="tx1"/>
                </a:solidFill>
                <a:latin typeface="The Hand Extrablack" panose="03070A02030502020204" pitchFamily="66" charset="0"/>
              </a:rPr>
              <a:t>aux services de la Région </a:t>
            </a:r>
          </a:p>
          <a:p>
            <a:pPr algn="ctr"/>
            <a:r>
              <a:rPr lang="fr-FR" sz="2000" dirty="0">
                <a:solidFill>
                  <a:schemeClr val="tx1"/>
                </a:solidFill>
                <a:latin typeface="The Hand Extrablack" panose="03070A02030502020204" pitchFamily="66" charset="0"/>
              </a:rPr>
              <a:t>pour validation</a:t>
            </a:r>
            <a:endParaRPr lang="fr-FR" sz="1600" dirty="0">
              <a:solidFill>
                <a:schemeClr val="tx1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ECE7CFB-1C5F-7512-9886-197194BA0713}"/>
              </a:ext>
            </a:extLst>
          </p:cNvPr>
          <p:cNvSpPr/>
          <p:nvPr/>
        </p:nvSpPr>
        <p:spPr>
          <a:xfrm>
            <a:off x="700216" y="3898769"/>
            <a:ext cx="2143556" cy="1177062"/>
          </a:xfrm>
          <a:prstGeom prst="roundRect">
            <a:avLst/>
          </a:prstGeom>
          <a:solidFill>
            <a:srgbClr val="FFE5E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C00000"/>
                </a:solidFill>
                <a:latin typeface="The Hand Extrablack" panose="03070A02030502020204" pitchFamily="66" charset="0"/>
              </a:rPr>
              <a:t>Je suis </a:t>
            </a:r>
            <a:r>
              <a:rPr lang="fr-FR" sz="2000" dirty="0" err="1">
                <a:solidFill>
                  <a:srgbClr val="C00000"/>
                </a:solidFill>
                <a:latin typeface="The Hand Extrablack" panose="03070A02030502020204" pitchFamily="66" charset="0"/>
              </a:rPr>
              <a:t>informé·e</a:t>
            </a:r>
            <a:r>
              <a:rPr lang="fr-FR" sz="2000" dirty="0">
                <a:solidFill>
                  <a:srgbClr val="C00000"/>
                </a:solidFill>
                <a:latin typeface="The Hand Extrablack" panose="03070A02030502020204" pitchFamily="66" charset="0"/>
              </a:rPr>
              <a:t> du suivi de ma commande</a:t>
            </a:r>
            <a:endParaRPr lang="en-US" sz="2000" dirty="0">
              <a:solidFill>
                <a:srgbClr val="C00000"/>
              </a:solidFill>
              <a:effectLst/>
              <a:latin typeface="The Hand Extrablack" panose="03070A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2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59D8A0-C05C-7DCA-1B37-6D0382482514}"/>
              </a:ext>
            </a:extLst>
          </p:cNvPr>
          <p:cNvSpPr txBox="1"/>
          <p:nvPr/>
        </p:nvSpPr>
        <p:spPr>
          <a:xfrm>
            <a:off x="652889" y="110433"/>
            <a:ext cx="8322365" cy="16452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chemeClr val="tx2"/>
                </a:solidFill>
                <a:latin typeface="The Hand Extrablack" panose="03070A02030502020204" pitchFamily="66" charset="0"/>
                <a:ea typeface="+mj-ea"/>
                <a:cs typeface="+mj-cs"/>
              </a:rPr>
              <a:t>CATALOGUE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1471D2D5-84A9-18D1-3ACD-07B4FA12C9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170137"/>
              </p:ext>
            </p:extLst>
          </p:nvPr>
        </p:nvGraphicFramePr>
        <p:xfrm>
          <a:off x="4284963" y="719931"/>
          <a:ext cx="38354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76567" imgH="8020037" progId="AcroExch.Document.DC">
                  <p:embed/>
                </p:oleObj>
              </mc:Choice>
              <mc:Fallback>
                <p:oleObj name="Acrobat Document" r:id="rId2" imgW="5676567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84963" y="719931"/>
                        <a:ext cx="38354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1197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B46A156-778F-1C7F-EE68-46DBEF28D7BE}"/>
              </a:ext>
            </a:extLst>
          </p:cNvPr>
          <p:cNvSpPr txBox="1"/>
          <p:nvPr/>
        </p:nvSpPr>
        <p:spPr>
          <a:xfrm>
            <a:off x="651849" y="476917"/>
            <a:ext cx="99192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002060"/>
                </a:solidFill>
                <a:latin typeface="The Hand Extrablack" panose="03070A02030502020204" pitchFamily="66" charset="0"/>
              </a:rPr>
              <a:t>LES ENGAGEMENTS DES BÉNÉFICIAIRES</a:t>
            </a:r>
          </a:p>
        </p:txBody>
      </p:sp>
      <p:pic>
        <p:nvPicPr>
          <p:cNvPr id="3" name="Graphique 2" descr="Photos Polaroid avec un remplissage uni">
            <a:extLst>
              <a:ext uri="{FF2B5EF4-FFF2-40B4-BE49-F238E27FC236}">
                <a16:creationId xmlns:a16="http://schemas.microsoft.com/office/drawing/2014/main" id="{6A45D33A-1FD6-25FA-A701-E4BDE1C0F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0872" y="2069433"/>
            <a:ext cx="914400" cy="914400"/>
          </a:xfrm>
          <a:prstGeom prst="rect">
            <a:avLst/>
          </a:prstGeom>
        </p:spPr>
      </p:pic>
      <p:pic>
        <p:nvPicPr>
          <p:cNvPr id="15" name="Graphique 14" descr="Boulier avec un remplissage uni">
            <a:extLst>
              <a:ext uri="{FF2B5EF4-FFF2-40B4-BE49-F238E27FC236}">
                <a16:creationId xmlns:a16="http://schemas.microsoft.com/office/drawing/2014/main" id="{1A4B11A2-A4C3-5F57-C637-C12870CA0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6338" y="2119965"/>
            <a:ext cx="914400" cy="914400"/>
          </a:xfrm>
          <a:prstGeom prst="rect">
            <a:avLst/>
          </a:prstGeom>
        </p:spPr>
      </p:pic>
      <p:pic>
        <p:nvPicPr>
          <p:cNvPr id="17" name="Graphique 16" descr="Plan avec un remplissage uni">
            <a:extLst>
              <a:ext uri="{FF2B5EF4-FFF2-40B4-BE49-F238E27FC236}">
                <a16:creationId xmlns:a16="http://schemas.microsoft.com/office/drawing/2014/main" id="{68E121E5-2997-AB2D-BB5A-3AFF4F31A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63496" y="2119965"/>
            <a:ext cx="914400" cy="914400"/>
          </a:xfrm>
          <a:prstGeom prst="rect">
            <a:avLst/>
          </a:prstGeom>
        </p:spPr>
      </p:pic>
      <p:pic>
        <p:nvPicPr>
          <p:cNvPr id="19" name="Graphique 18" descr="Diable avec un remplissage uni">
            <a:extLst>
              <a:ext uri="{FF2B5EF4-FFF2-40B4-BE49-F238E27FC236}">
                <a16:creationId xmlns:a16="http://schemas.microsoft.com/office/drawing/2014/main" id="{4CFDF14F-1D6E-8D64-8D63-6324D674A2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8800" y="2069433"/>
            <a:ext cx="914400" cy="914400"/>
          </a:xfrm>
          <a:prstGeom prst="rect">
            <a:avLst/>
          </a:prstGeom>
        </p:spPr>
      </p:pic>
      <p:pic>
        <p:nvPicPr>
          <p:cNvPr id="21" name="Graphique 20" descr="Presse-papiers badge avec un remplissage uni">
            <a:extLst>
              <a:ext uri="{FF2B5EF4-FFF2-40B4-BE49-F238E27FC236}">
                <a16:creationId xmlns:a16="http://schemas.microsoft.com/office/drawing/2014/main" id="{FC3FE376-EB75-AF44-5B3E-B1E4282144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14104" y="2069433"/>
            <a:ext cx="914400" cy="9144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87889C6-16CE-943B-7628-A9EB604A5BE1}"/>
              </a:ext>
            </a:extLst>
          </p:cNvPr>
          <p:cNvSpPr txBox="1"/>
          <p:nvPr/>
        </p:nvSpPr>
        <p:spPr>
          <a:xfrm>
            <a:off x="1129392" y="3043537"/>
            <a:ext cx="13282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C00000"/>
                </a:solidFill>
                <a:latin typeface="The Hand Extrablack" panose="03070A02030502020204" pitchFamily="66" charset="0"/>
              </a:rPr>
              <a:t>1 commande de </a:t>
            </a:r>
          </a:p>
          <a:p>
            <a:pPr algn="ctr"/>
            <a:r>
              <a:rPr lang="fr-FR" sz="2000" dirty="0">
                <a:solidFill>
                  <a:srgbClr val="C00000"/>
                </a:solidFill>
                <a:latin typeface="The Hand Extrablack" panose="03070A02030502020204" pitchFamily="66" charset="0"/>
              </a:rPr>
              <a:t>1 500€ TTC</a:t>
            </a:r>
            <a:endParaRPr lang="fr-FR" sz="1400" dirty="0">
              <a:solidFill>
                <a:srgbClr val="C00000"/>
              </a:solidFill>
              <a:latin typeface="The Hand Extrablack" panose="03070A02030502020204" pitchFamily="66" charset="0"/>
            </a:endParaRPr>
          </a:p>
        </p:txBody>
      </p:sp>
      <p:pic>
        <p:nvPicPr>
          <p:cNvPr id="24" name="Graphique 23" descr="Avertissement contour">
            <a:extLst>
              <a:ext uri="{FF2B5EF4-FFF2-40B4-BE49-F238E27FC236}">
                <a16:creationId xmlns:a16="http://schemas.microsoft.com/office/drawing/2014/main" id="{743A1FCF-3732-4CCD-838E-87B7E35507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61041" y="4105701"/>
            <a:ext cx="664994" cy="66499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0154E1E-7AE3-1B0B-5E3E-C2BECA3CDC7E}"/>
              </a:ext>
            </a:extLst>
          </p:cNvPr>
          <p:cNvSpPr txBox="1"/>
          <p:nvPr/>
        </p:nvSpPr>
        <p:spPr>
          <a:xfrm>
            <a:off x="874300" y="4770695"/>
            <a:ext cx="2589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The Hand Extrablack" panose="03070A02030502020204" pitchFamily="66" charset="0"/>
              </a:rPr>
              <a:t>Le prix TTC apparait dans le panier  </a:t>
            </a:r>
          </a:p>
          <a:p>
            <a:r>
              <a:rPr lang="fr-FR" sz="1600" dirty="0">
                <a:latin typeface="The Hand Extrablack" panose="03070A02030502020204" pitchFamily="66" charset="0"/>
              </a:rPr>
              <a:t>-4% y sont ensuite appliqués</a:t>
            </a:r>
            <a:endParaRPr lang="fr-FR" sz="1100" dirty="0">
              <a:latin typeface="The Hand Extrablack" panose="03070A02030502020204" pitchFamily="66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1576F92-1BE1-09C3-A772-FE9F64C80B85}"/>
              </a:ext>
            </a:extLst>
          </p:cNvPr>
          <p:cNvSpPr txBox="1"/>
          <p:nvPr/>
        </p:nvSpPr>
        <p:spPr>
          <a:xfrm>
            <a:off x="3233492" y="3032232"/>
            <a:ext cx="13744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C00000"/>
                </a:solidFill>
                <a:latin typeface="The Hand Extrablack" panose="03070A02030502020204" pitchFamily="66" charset="0"/>
              </a:rPr>
              <a:t>Consulter les fiches techniques</a:t>
            </a:r>
            <a:endParaRPr lang="fr-FR" sz="1400" dirty="0">
              <a:solidFill>
                <a:srgbClr val="C00000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79F3920-CD4B-0793-63F5-736E7EBEB90C}"/>
              </a:ext>
            </a:extLst>
          </p:cNvPr>
          <p:cNvSpPr txBox="1"/>
          <p:nvPr/>
        </p:nvSpPr>
        <p:spPr>
          <a:xfrm>
            <a:off x="5408796" y="2983833"/>
            <a:ext cx="13744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C00000"/>
                </a:solidFill>
                <a:latin typeface="The Hand Extrablack" panose="03070A02030502020204" pitchFamily="66" charset="0"/>
              </a:rPr>
              <a:t>Transmettre à la région le/s bon/s de livraisons</a:t>
            </a:r>
            <a:endParaRPr lang="fr-FR" sz="1400" dirty="0">
              <a:solidFill>
                <a:srgbClr val="C00000"/>
              </a:solidFill>
              <a:latin typeface="The Hand Extrablack" panose="03070A02030502020204" pitchFamily="66" charset="0"/>
            </a:endParaRPr>
          </a:p>
        </p:txBody>
      </p:sp>
      <p:pic>
        <p:nvPicPr>
          <p:cNvPr id="28" name="Graphique 27" descr="Avertissement contour">
            <a:extLst>
              <a:ext uri="{FF2B5EF4-FFF2-40B4-BE49-F238E27FC236}">
                <a16:creationId xmlns:a16="http://schemas.microsoft.com/office/drawing/2014/main" id="{324379A6-7838-6402-6E74-C14D5A06AE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63503" y="4105701"/>
            <a:ext cx="664994" cy="66499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374574E4-E6BD-C20D-031B-37C5C915790C}"/>
              </a:ext>
            </a:extLst>
          </p:cNvPr>
          <p:cNvSpPr txBox="1"/>
          <p:nvPr/>
        </p:nvSpPr>
        <p:spPr>
          <a:xfrm>
            <a:off x="4887666" y="4813641"/>
            <a:ext cx="2589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The Hand Extrablack" panose="03070A02030502020204" pitchFamily="66" charset="0"/>
              </a:rPr>
              <a:t>Sans ces bons de livraisons la factures ne peut être réglée et le fournisseur ne peut être payé</a:t>
            </a:r>
            <a:endParaRPr lang="fr-FR" sz="1100" dirty="0">
              <a:latin typeface="The Hand Extrablack" panose="03070A02030502020204" pitchFamily="66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4A05F9F-8325-E403-5198-924173723EF4}"/>
              </a:ext>
            </a:extLst>
          </p:cNvPr>
          <p:cNvSpPr txBox="1"/>
          <p:nvPr/>
        </p:nvSpPr>
        <p:spPr>
          <a:xfrm>
            <a:off x="7559011" y="3017362"/>
            <a:ext cx="14423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C00000"/>
                </a:solidFill>
                <a:latin typeface="The Hand Extrablack" panose="03070A02030502020204" pitchFamily="66" charset="0"/>
              </a:rPr>
              <a:t>Apposer le kit de communication fourni par la région</a:t>
            </a:r>
            <a:endParaRPr lang="fr-FR" sz="1400" dirty="0">
              <a:solidFill>
                <a:srgbClr val="C00000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C5E24A1-C946-92E8-FB5E-E90BFF76CE87}"/>
              </a:ext>
            </a:extLst>
          </p:cNvPr>
          <p:cNvSpPr txBox="1"/>
          <p:nvPr/>
        </p:nvSpPr>
        <p:spPr>
          <a:xfrm>
            <a:off x="9686892" y="3032232"/>
            <a:ext cx="1442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C00000"/>
                </a:solidFill>
                <a:latin typeface="The Hand Extrablack" panose="03070A02030502020204" pitchFamily="66" charset="0"/>
              </a:rPr>
              <a:t>Envoyer des photos des espaces équipés</a:t>
            </a:r>
            <a:endParaRPr lang="fr-FR" sz="1400" dirty="0">
              <a:solidFill>
                <a:srgbClr val="C00000"/>
              </a:solidFill>
              <a:latin typeface="The Hand Extrablack" panose="03070A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957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B7AB52-34AB-B798-A95A-C0AAD933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878" y="1668909"/>
            <a:ext cx="8359513" cy="2785845"/>
          </a:xfrm>
        </p:spPr>
        <p:txBody>
          <a:bodyPr>
            <a:normAutofit fontScale="90000"/>
          </a:bodyPr>
          <a:lstStyle/>
          <a:p>
            <a:pPr algn="ctr"/>
            <a:r>
              <a:rPr lang="fr-FR" sz="8000" b="1" dirty="0">
                <a:solidFill>
                  <a:srgbClr val="C00000"/>
                </a:solidFill>
                <a:latin typeface="The Hand Extrablack" panose="03070A02030502020204" pitchFamily="66" charset="0"/>
                <a:ea typeface="ADLaM Display" panose="020B0604020202020204" pitchFamily="2" charset="0"/>
                <a:cs typeface="ADLaM Display" panose="020B0604020202020204" pitchFamily="2" charset="0"/>
              </a:rPr>
              <a:t>Merci de votre attention, </a:t>
            </a:r>
            <a:br>
              <a:rPr lang="fr-FR" sz="8000" b="1" dirty="0">
                <a:solidFill>
                  <a:srgbClr val="C00000"/>
                </a:solidFill>
                <a:latin typeface="The Hand Extrablack" panose="03070A02030502020204" pitchFamily="66" charset="0"/>
                <a:ea typeface="ADLaM Display" panose="020B0604020202020204" pitchFamily="2" charset="0"/>
                <a:cs typeface="ADLaM Display" panose="020B0604020202020204" pitchFamily="2" charset="0"/>
              </a:rPr>
            </a:br>
            <a:r>
              <a:rPr lang="fr-FR" sz="8000" b="1" dirty="0">
                <a:solidFill>
                  <a:srgbClr val="C00000"/>
                </a:solidFill>
                <a:latin typeface="The Hand Extrablack" panose="03070A02030502020204" pitchFamily="66" charset="0"/>
                <a:ea typeface="ADLaM Display" panose="020B0604020202020204" pitchFamily="2" charset="0"/>
                <a:cs typeface="ADLaM Display" panose="020B0604020202020204" pitchFamily="2" charset="0"/>
              </a:rPr>
              <a:t>n’hésitez pas à poser des questions!</a:t>
            </a:r>
            <a:b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The Hand Extrablack" panose="03070A02030502020204" pitchFamily="66" charset="0"/>
                <a:ea typeface="ADLaM Display" panose="020B0604020202020204" pitchFamily="2" charset="0"/>
                <a:cs typeface="ADLaM Display" panose="020B0604020202020204" pitchFamily="2" charset="0"/>
              </a:rPr>
            </a:br>
            <a:b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The Hand Extrablack" panose="03070A02030502020204" pitchFamily="66" charset="0"/>
                <a:ea typeface="ADLaM Display" panose="020B0604020202020204" pitchFamily="2" charset="0"/>
                <a:cs typeface="ADLaM Display" panose="020B0604020202020204" pitchFamily="2" charset="0"/>
              </a:rPr>
            </a:br>
            <a:r>
              <a:rPr lang="fr-FR" sz="1800" dirty="0">
                <a:latin typeface="Calibri" panose="020F0502020204030204" pitchFamily="34" charset="0"/>
              </a:rPr>
              <a:t>Pour tout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renseignement complémentaire :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investissement.asso@nouvelle-aquitaine.fr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fr-FR" sz="8000" b="1" dirty="0">
              <a:solidFill>
                <a:schemeClr val="accent1">
                  <a:lumMod val="50000"/>
                </a:schemeClr>
              </a:solidFill>
              <a:latin typeface="The Hand Extrablack" panose="03070A02030502020204" pitchFamily="66" charset="0"/>
              <a:ea typeface="ADLaM Display" panose="020B0604020202020204" pitchFamily="2" charset="0"/>
              <a:cs typeface="ADLaM Display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317975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3698</TotalTime>
  <Words>238</Words>
  <Application>Microsoft Office PowerPoint</Application>
  <PresentationFormat>Grand écran</PresentationFormat>
  <Paragraphs>36</Paragraphs>
  <Slides>9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The Hand Extrablack</vt:lpstr>
      <vt:lpstr>Conception personnalisée</vt:lpstr>
      <vt:lpstr>1_Thème Office</vt:lpstr>
      <vt:lpstr>Adobe 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attention,  n’hésitez pas à poser des questions!  Pour tout renseignement complémentaire :  investissement.asso@nouvelle-aquitaine.fr </vt:lpstr>
    </vt:vector>
  </TitlesOfParts>
  <Company>Région Nouvelle Aquitaine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1ères Assises régionales  autour du harcèlement en milieu scolaire</dc:title>
  <dc:creator>Virginie DUPUY</dc:creator>
  <cp:lastModifiedBy>Soline DEPLANCHE</cp:lastModifiedBy>
  <cp:revision>113</cp:revision>
  <cp:lastPrinted>2023-04-07T06:47:22Z</cp:lastPrinted>
  <dcterms:created xsi:type="dcterms:W3CDTF">2022-11-12T06:41:20Z</dcterms:created>
  <dcterms:modified xsi:type="dcterms:W3CDTF">2025-10-07T12:54:35Z</dcterms:modified>
  <cp:contentStatus/>
</cp:coreProperties>
</file>