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41"/>
    <a:srgbClr val="CE003C"/>
    <a:srgbClr val="000000"/>
    <a:srgbClr val="0089C6"/>
    <a:srgbClr val="BE002D"/>
    <a:srgbClr val="B1003B"/>
    <a:srgbClr val="0076AF"/>
    <a:srgbClr val="00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7" autoAdjust="0"/>
    <p:restoredTop sz="94639" autoAdjust="0"/>
  </p:normalViewPr>
  <p:slideViewPr>
    <p:cSldViewPr snapToObjects="1">
      <p:cViewPr varScale="1">
        <p:scale>
          <a:sx n="110" d="100"/>
          <a:sy n="110" d="100"/>
        </p:scale>
        <p:origin x="1920" y="102"/>
      </p:cViewPr>
      <p:guideLst>
        <p:guide orient="horz" pos="100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33"/>
    </p:cViewPr>
  </p:sorterViewPr>
  <p:notesViewPr>
    <p:cSldViewPr snapToObjects="1">
      <p:cViewPr varScale="1">
        <p:scale>
          <a:sx n="83" d="100"/>
          <a:sy n="83" d="100"/>
        </p:scale>
        <p:origin x="3132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>
              <a:latin typeface="Gotham-Book"/>
              <a:cs typeface="Gotham-Book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>
              <a:latin typeface="Gotham-Book"/>
              <a:cs typeface="Gotham-Book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4E3EEC-CEE1-48D7-8586-11D820A900E1}" type="slidenum">
              <a:rPr lang="fr-FR">
                <a:latin typeface="Gotham-Book"/>
                <a:cs typeface="Gotham-Book"/>
              </a:rPr>
              <a:pPr>
                <a:defRPr/>
              </a:pPr>
              <a:t>‹N°›</a:t>
            </a:fld>
            <a:endParaRPr lang="fr-FR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31250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otham-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otham-book"/>
              </a:defRPr>
            </a:lvl1pPr>
          </a:lstStyle>
          <a:p>
            <a:pPr>
              <a:defRPr/>
            </a:pPr>
            <a:fld id="{C07A59B8-03D1-4186-82E3-E1F1C846BCF6}" type="datetime1">
              <a:rPr lang="fr-FR" smtClean="0"/>
              <a:pPr>
                <a:defRPr/>
              </a:pPr>
              <a:t>12/04/2022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otham-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otham-book"/>
              </a:defRPr>
            </a:lvl1pPr>
          </a:lstStyle>
          <a:p>
            <a:pPr>
              <a:defRPr/>
            </a:pPr>
            <a:fld id="{A0073751-B219-4DDF-827C-23CF7A61E7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20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-book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-book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-book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-book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-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DB70F941-8881-D047-BA51-D9798EDA284F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8B1F1595-6C59-E84B-8105-24A8F13FA7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0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BE0041"/>
                </a:solidFill>
                <a:latin typeface="Gotham-book"/>
                <a:cs typeface="Gotham-book"/>
              </a:defRPr>
            </a:lvl1pPr>
            <a:lvl2pPr>
              <a:defRPr sz="1400">
                <a:latin typeface="Gotham-book"/>
                <a:cs typeface="Gotham-book"/>
              </a:defRPr>
            </a:lvl2pPr>
            <a:lvl3pPr>
              <a:defRPr sz="1400">
                <a:latin typeface="Gotham-book"/>
                <a:cs typeface="Gotham-book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fld id="{7595A265-AF03-9644-9B5B-A799CD1F9184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fld id="{7A54D016-FF88-C941-963B-394867838E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8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Gotham-Book"/>
                <a:cs typeface="Gotham-Boo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E0041"/>
                </a:solidFill>
                <a:latin typeface="Gotham-Book"/>
                <a:cs typeface="Gotham-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DB70F941-8881-D047-BA51-D9798EDA284F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8B1F1595-6C59-E84B-8105-24A8F13FA7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65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otham-book"/>
                <a:cs typeface="Gotham-book"/>
              </a:defRPr>
            </a:lvl1pPr>
            <a:lvl2pPr>
              <a:defRPr sz="1800">
                <a:latin typeface="Gotham-book"/>
                <a:cs typeface="Gotham-book"/>
              </a:defRPr>
            </a:lvl2pPr>
            <a:lvl3pPr>
              <a:defRPr sz="1600">
                <a:latin typeface="Gotham-book"/>
                <a:cs typeface="Gotham-book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otham-book"/>
                <a:cs typeface="Gotham-book"/>
              </a:defRPr>
            </a:lvl1pPr>
            <a:lvl2pPr>
              <a:defRPr sz="1800">
                <a:latin typeface="Gotham-book"/>
                <a:cs typeface="Gotham-book"/>
              </a:defRPr>
            </a:lvl2pPr>
            <a:lvl3pPr>
              <a:defRPr sz="1600">
                <a:latin typeface="Gotham-book"/>
                <a:cs typeface="Gotham-book"/>
              </a:defRPr>
            </a:lvl3pPr>
            <a:lvl4pPr>
              <a:defRPr sz="14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DB70F941-8881-D047-BA51-D9798EDA284F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8B1F1595-6C59-E84B-8105-24A8F13FA7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53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Gotham-book"/>
                <a:cs typeface="Gotham-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/>
                <a:cs typeface="Gotham-book"/>
              </a:defRPr>
            </a:lvl1pPr>
            <a:lvl2pPr>
              <a:defRPr sz="1400">
                <a:latin typeface="Gotham-book"/>
                <a:cs typeface="Gotham-book"/>
              </a:defRPr>
            </a:lvl2pPr>
            <a:lvl3pPr>
              <a:defRPr sz="1400">
                <a:latin typeface="Gotham-book"/>
                <a:cs typeface="Gotham-book"/>
              </a:defRPr>
            </a:lvl3pPr>
            <a:lvl4pPr>
              <a:defRPr sz="1200">
                <a:latin typeface="Gotham-book"/>
                <a:cs typeface="Gotham-book"/>
              </a:defRPr>
            </a:lvl4pPr>
            <a:lvl5pPr>
              <a:defRPr sz="1200">
                <a:latin typeface="Gotham-book"/>
                <a:cs typeface="Gotham-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Gotham-book"/>
                <a:cs typeface="Gotham-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/>
                <a:cs typeface="Gotham-book"/>
              </a:defRPr>
            </a:lvl1pPr>
            <a:lvl2pPr>
              <a:defRPr sz="1400">
                <a:latin typeface="Gotham-book"/>
                <a:cs typeface="Gotham-book"/>
              </a:defRPr>
            </a:lvl2pPr>
            <a:lvl3pPr>
              <a:defRPr sz="1400">
                <a:latin typeface="Gotham-book"/>
                <a:cs typeface="Gotham-book"/>
              </a:defRPr>
            </a:lvl3pPr>
            <a:lvl4pPr>
              <a:defRPr sz="1200">
                <a:latin typeface="Gotham-book"/>
                <a:cs typeface="Gotham-book"/>
              </a:defRPr>
            </a:lvl4pPr>
            <a:lvl5pPr>
              <a:defRPr sz="1200">
                <a:latin typeface="Gotham-book"/>
                <a:cs typeface="Gotham-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DB70F941-8881-D047-BA51-D9798EDA284F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8B1F1595-6C59-E84B-8105-24A8F13FA7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65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otham-book"/>
                <a:cs typeface="Gotham-book"/>
              </a:defRPr>
            </a:lvl1pPr>
            <a:lvl2pPr>
              <a:defRPr sz="2000">
                <a:latin typeface="Gotham-book"/>
                <a:cs typeface="Gotham-book"/>
              </a:defRPr>
            </a:lvl2pPr>
            <a:lvl3pPr>
              <a:defRPr sz="1800">
                <a:latin typeface="Gotham-book"/>
                <a:cs typeface="Gotham-book"/>
              </a:defRPr>
            </a:lvl3pPr>
            <a:lvl4pPr>
              <a:defRPr sz="1600">
                <a:latin typeface="Gotham-book"/>
                <a:cs typeface="Gotham-book"/>
              </a:defRPr>
            </a:lvl4pPr>
            <a:lvl5pPr>
              <a:defRPr sz="1400">
                <a:latin typeface="Gotham-book"/>
                <a:cs typeface="Gotham-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otham-book"/>
                <a:cs typeface="Gotham-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DB70F941-8881-D047-BA51-D9798EDA284F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>
                <a:latin typeface="Gotham-book"/>
                <a:cs typeface="Gotham-book"/>
              </a:defRPr>
            </a:lvl1pPr>
          </a:lstStyle>
          <a:p>
            <a:fld id="{8B1F1595-6C59-E84B-8105-24A8F13FA7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16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1268760"/>
            <a:ext cx="9180512" cy="5589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Gotham-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13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3" y="321298"/>
            <a:ext cx="1422943" cy="68401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 userDrawn="1"/>
        </p:nvSpPr>
        <p:spPr>
          <a:xfrm>
            <a:off x="2771800" y="454453"/>
            <a:ext cx="5842992" cy="288032"/>
          </a:xfrm>
          <a:prstGeom prst="rect">
            <a:avLst/>
          </a:prstGeom>
        </p:spPr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1400" baseline="0" dirty="0" smtClean="0">
                <a:solidFill>
                  <a:srgbClr val="BE0041"/>
                </a:solidFill>
                <a:latin typeface="Gotham-book"/>
                <a:cs typeface="Gotham-book"/>
              </a:rPr>
              <a:t>Pôle Formation Emploi</a:t>
            </a:r>
            <a:endParaRPr lang="fr-FR" sz="1400" dirty="0">
              <a:solidFill>
                <a:srgbClr val="BE0041"/>
              </a:solidFill>
              <a:latin typeface="Gotham-book"/>
              <a:cs typeface="Gotham-book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686681" y="374502"/>
            <a:ext cx="0" cy="447935"/>
          </a:xfrm>
          <a:prstGeom prst="line">
            <a:avLst/>
          </a:prstGeom>
          <a:ln w="12700">
            <a:solidFill>
              <a:srgbClr val="B100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fld id="{DB70F941-8881-D047-BA51-D9798EDA284F}" type="datetimeFigureOut">
              <a:rPr lang="fr-FR" smtClean="0"/>
              <a:pPr/>
              <a:t>12/04/2022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BE0041"/>
                </a:solidFill>
                <a:latin typeface="Gotham-book"/>
                <a:cs typeface="Gotham-book"/>
              </a:defRPr>
            </a:lvl1pPr>
          </a:lstStyle>
          <a:p>
            <a:fld id="{8B1F1595-6C59-E84B-8105-24A8F13FA75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2651" y="2161164"/>
            <a:ext cx="8229600" cy="3777283"/>
          </a:xfrm>
        </p:spPr>
        <p:txBody>
          <a:bodyPr/>
          <a:lstStyle/>
          <a:p>
            <a:pPr marL="0" indent="0">
              <a:buNone/>
            </a:pPr>
            <a:endParaRPr lang="fr-FR" sz="1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fr-FR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139541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fr-FR" sz="3200" b="1" dirty="0">
              <a:solidFill>
                <a:srgbClr val="0089C6"/>
              </a:solidFill>
              <a:latin typeface="Gotham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938" y="226362"/>
            <a:ext cx="3836775" cy="476734"/>
          </a:xfrm>
          <a:prstGeom prst="rect">
            <a:avLst/>
          </a:prstGeom>
          <a:gradFill>
            <a:gsLst>
              <a:gs pos="0">
                <a:srgbClr val="BE0041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BE00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0000"/>
                </a:solidFill>
              </a:rPr>
              <a:t>FORMATIONS SANITAIRES ET SOCIALES</a:t>
            </a:r>
          </a:p>
          <a:p>
            <a:pPr algn="ctr"/>
            <a:r>
              <a:rPr lang="fr-FR" sz="1400" b="1" dirty="0" smtClean="0">
                <a:solidFill>
                  <a:srgbClr val="000000"/>
                </a:solidFill>
              </a:rPr>
              <a:t>Les aides possibles pendant la formation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401234" y="1000316"/>
            <a:ext cx="8229600" cy="504057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Indemnisation Pôle emploi </a:t>
            </a:r>
            <a:r>
              <a:rPr lang="fr-FR" b="1" u="sng" dirty="0" smtClean="0">
                <a:solidFill>
                  <a:srgbClr val="000000"/>
                </a:solidFill>
              </a:rPr>
              <a:t>OU</a:t>
            </a:r>
            <a:r>
              <a:rPr lang="fr-FR" dirty="0" smtClean="0"/>
              <a:t> Rémunération </a:t>
            </a:r>
            <a:r>
              <a:rPr lang="fr-FR" b="1" u="sng" dirty="0" smtClean="0">
                <a:solidFill>
                  <a:srgbClr val="000000"/>
                </a:solidFill>
              </a:rPr>
              <a:t>OU</a:t>
            </a:r>
            <a:r>
              <a:rPr lang="fr-FR" dirty="0" smtClean="0"/>
              <a:t> Bourse sanitaire et sociale </a:t>
            </a: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1416785" y="1630419"/>
            <a:ext cx="2525452" cy="605829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1000"/>
                  <a:lumOff val="99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CE0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Vous </a:t>
            </a:r>
            <a:r>
              <a:rPr lang="fr-FR" sz="1200" b="1" dirty="0">
                <a:solidFill>
                  <a:srgbClr val="000000"/>
                </a:solidFill>
              </a:rPr>
              <a:t>avez </a:t>
            </a:r>
            <a:r>
              <a:rPr lang="fr-FR" sz="1200" b="1" dirty="0" smtClean="0">
                <a:solidFill>
                  <a:srgbClr val="000000"/>
                </a:solidFill>
              </a:rPr>
              <a:t>travaillé avant votre </a:t>
            </a:r>
            <a:r>
              <a:rPr lang="fr-FR" sz="1200" b="1" dirty="0">
                <a:solidFill>
                  <a:srgbClr val="000000"/>
                </a:solidFill>
              </a:rPr>
              <a:t>entrée en </a:t>
            </a:r>
            <a:r>
              <a:rPr lang="fr-FR" sz="1200" b="1" dirty="0" smtClean="0">
                <a:solidFill>
                  <a:srgbClr val="000000"/>
                </a:solidFill>
              </a:rPr>
              <a:t>formation</a:t>
            </a:r>
            <a:endParaRPr lang="fr-FR" sz="1200" dirty="0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043608" y="2432791"/>
            <a:ext cx="3471470" cy="8771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Indemnisation Pôle emploi</a:t>
            </a:r>
          </a:p>
          <a:p>
            <a:pPr lvl="0" algn="ctr" defTabSz="914400" eaLnBrk="0" hangingPunct="0"/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impératif de connaitre vos droits aux allocations chômage avant de faire une demande d’aide auprès de la Région</a:t>
            </a: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altLang="fr-FR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fr-FR" altLang="fr-FR" sz="800" dirty="0">
              <a:latin typeface="Arial" panose="020B0604020202020204" pitchFamily="34" charset="0"/>
            </a:endParaRPr>
          </a:p>
          <a:p>
            <a:pPr lvl="0" defTabSz="914400" eaLnBrk="0" hangingPunct="0"/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Inscription obligatoire </a:t>
            </a:r>
            <a:r>
              <a:rPr kumimoji="0" lang="fr-FR" altLang="fr-FR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votre entrée en formation si vous avez déjà travaillé </a:t>
            </a: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fr-FR" altLang="fr-F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étudier ses droits à l’assurance chômage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(travail saisonnier, CDD, CDI,…) sur : </a:t>
            </a:r>
          </a:p>
        </p:txBody>
      </p:sp>
      <p:pic>
        <p:nvPicPr>
          <p:cNvPr id="1028" name="Image 2" descr="Les agences Pôle Emploi fermées | L'info KW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17" y="3144702"/>
            <a:ext cx="645544" cy="4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28"/>
          <p:cNvSpPr/>
          <p:nvPr/>
        </p:nvSpPr>
        <p:spPr>
          <a:xfrm>
            <a:off x="4841129" y="2371851"/>
            <a:ext cx="3578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fr-FR" altLang="fr-FR" sz="14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Bourse d’études sanitaires et sociales RÉGION</a:t>
            </a:r>
          </a:p>
          <a:p>
            <a:pPr lvl="0" algn="ctr" defTabSz="914400" eaLnBrk="0" hangingPunct="0"/>
            <a:endParaRPr lang="fr-FR" altLang="fr-FR" sz="1400" b="1" u="sng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hangingPunct="0"/>
            <a:r>
              <a:rPr lang="fr-FR" altLang="fr-FR" sz="1000" b="1" u="sng" dirty="0" smtClean="0">
                <a:solidFill>
                  <a:prstClr val="black"/>
                </a:solidFill>
                <a:latin typeface="+mn-lt"/>
              </a:rPr>
              <a:t>Quelles conditions ?</a:t>
            </a:r>
          </a:p>
          <a:p>
            <a:pPr lvl="0" algn="just" defTabSz="914400" eaLnBrk="0" hangingPunct="0"/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* Vous </a:t>
            </a:r>
            <a:r>
              <a:rPr lang="fr-FR" altLang="fr-FR" sz="1000" dirty="0">
                <a:solidFill>
                  <a:prstClr val="black"/>
                </a:solidFill>
                <a:latin typeface="+mn-lt"/>
              </a:rPr>
              <a:t>êtes inscrit dans un institut de formation autorisé/agréé, </a:t>
            </a:r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situé </a:t>
            </a:r>
            <a:r>
              <a:rPr lang="fr-FR" altLang="fr-FR" sz="1000" dirty="0">
                <a:solidFill>
                  <a:prstClr val="black"/>
                </a:solidFill>
                <a:latin typeface="+mn-lt"/>
              </a:rPr>
              <a:t>sur le territoire de la Région Nouvelle-Aquitaine,</a:t>
            </a:r>
          </a:p>
          <a:p>
            <a:pPr lvl="0" algn="just" defTabSz="914400" eaLnBrk="0" hangingPunct="0"/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* Vous </a:t>
            </a:r>
            <a:r>
              <a:rPr lang="fr-FR" altLang="fr-FR" sz="1000" dirty="0">
                <a:solidFill>
                  <a:prstClr val="black"/>
                </a:solidFill>
                <a:latin typeface="+mn-lt"/>
              </a:rPr>
              <a:t>n’êtes pas demandeur d’emploi indemnisé ou ne bénéficiez pas d’une rémunération </a:t>
            </a:r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Région.</a:t>
            </a:r>
            <a:endParaRPr lang="fr-FR" altLang="fr-FR" sz="1000" dirty="0">
              <a:solidFill>
                <a:prstClr val="black"/>
              </a:solidFill>
              <a:latin typeface="+mn-lt"/>
            </a:endParaRPr>
          </a:p>
          <a:p>
            <a:pPr lvl="0" algn="just" defTabSz="914400" eaLnBrk="0" hangingPunct="0"/>
            <a:endParaRPr lang="fr-FR" altLang="fr-FR" sz="1000" b="1" u="sng" dirty="0" smtClean="0">
              <a:solidFill>
                <a:prstClr val="black"/>
              </a:solidFill>
              <a:latin typeface="+mn-lt"/>
            </a:endParaRPr>
          </a:p>
          <a:p>
            <a:pPr lvl="0" algn="just" defTabSz="914400" eaLnBrk="0" hangingPunct="0"/>
            <a:r>
              <a:rPr lang="fr-FR" altLang="fr-FR" sz="1000" b="1" u="sng" dirty="0" smtClean="0">
                <a:solidFill>
                  <a:prstClr val="black"/>
                </a:solidFill>
                <a:latin typeface="+mn-lt"/>
              </a:rPr>
              <a:t>Quel </a:t>
            </a:r>
            <a:r>
              <a:rPr lang="fr-FR" altLang="fr-FR" sz="1000" b="1" u="sng" dirty="0">
                <a:solidFill>
                  <a:prstClr val="black"/>
                </a:solidFill>
                <a:latin typeface="+mn-lt"/>
              </a:rPr>
              <a:t>montant ?</a:t>
            </a:r>
          </a:p>
          <a:p>
            <a:pPr lvl="0" algn="just" defTabSz="914400" eaLnBrk="0" hangingPunct="0"/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La </a:t>
            </a:r>
            <a:r>
              <a:rPr lang="fr-FR" altLang="fr-FR" sz="1000" dirty="0">
                <a:solidFill>
                  <a:prstClr val="black"/>
                </a:solidFill>
                <a:latin typeface="+mn-lt"/>
              </a:rPr>
              <a:t>Région aligne le montant des bourses du secteur sanitaire et social sur celui de l’enseignement </a:t>
            </a:r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supérieur. La </a:t>
            </a:r>
            <a:r>
              <a:rPr lang="fr-FR" altLang="fr-FR" sz="1000" dirty="0">
                <a:solidFill>
                  <a:prstClr val="black"/>
                </a:solidFill>
                <a:latin typeface="+mn-lt"/>
              </a:rPr>
              <a:t>bourse est attribuée sur critères sociaux</a:t>
            </a:r>
            <a:r>
              <a:rPr lang="fr-FR" altLang="fr-FR" sz="10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lvl="0" algn="just" defTabSz="914400" eaLnBrk="0" hangingPunct="0"/>
            <a:endParaRPr lang="fr-FR" altLang="fr-FR" sz="1000" dirty="0">
              <a:solidFill>
                <a:prstClr val="black"/>
              </a:solidFill>
              <a:latin typeface="+mn-lt"/>
            </a:endParaRPr>
          </a:p>
          <a:p>
            <a:pPr lvl="0" algn="just" defTabSz="914400" eaLnBrk="0" hangingPunct="0"/>
            <a:r>
              <a:rPr lang="fr-FR" altLang="fr-FR" sz="1000" b="1" u="sng" dirty="0">
                <a:solidFill>
                  <a:prstClr val="black"/>
                </a:solidFill>
                <a:latin typeface="+mn-lt"/>
              </a:rPr>
              <a:t>Comment ça marche ?</a:t>
            </a:r>
          </a:p>
          <a:p>
            <a:pPr lvl="0" algn="just" defTabSz="914400" eaLnBrk="0" hangingPunct="0"/>
            <a:r>
              <a:rPr lang="fr-FR" altLang="fr-FR" sz="1000" dirty="0">
                <a:solidFill>
                  <a:prstClr val="black"/>
                </a:solidFill>
                <a:latin typeface="+mn-lt"/>
              </a:rPr>
              <a:t>Si vous répondez aux critères, vous devez déposer votre dossier sur le site de la Région Nouvelle-Aquitaine : </a:t>
            </a:r>
          </a:p>
          <a:p>
            <a:pPr lvl="0" algn="ctr" defTabSz="914400" eaLnBrk="0" hangingPunct="0"/>
            <a:r>
              <a:rPr lang="fr-FR" altLang="fr-FR" sz="600" dirty="0">
                <a:solidFill>
                  <a:prstClr val="black"/>
                </a:solidFill>
              </a:rPr>
              <a:t> </a:t>
            </a:r>
          </a:p>
          <a:p>
            <a:pPr lvl="0" algn="ctr" defTabSz="914400" eaLnBrk="0" hangingPunct="0"/>
            <a:endParaRPr lang="fr-FR" altLang="fr-FR" sz="600" dirty="0">
              <a:solidFill>
                <a:prstClr val="black"/>
              </a:solidFill>
            </a:endParaRPr>
          </a:p>
        </p:txBody>
      </p:sp>
      <p:pic>
        <p:nvPicPr>
          <p:cNvPr id="1032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28" y="5139729"/>
            <a:ext cx="3444742" cy="4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1234" y="4168357"/>
            <a:ext cx="4103790" cy="2529923"/>
          </a:xfrm>
          <a:prstGeom prst="rect">
            <a:avLst/>
          </a:prstGeom>
          <a:ln w="12700" cap="sq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 eaLnBrk="0" hangingPunct="0"/>
            <a:r>
              <a:rPr lang="fr-FR" altLang="fr-FR" sz="1100" b="1" u="sng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Rémunération en tant que stagiaire de la formation </a:t>
            </a:r>
          </a:p>
          <a:p>
            <a:pPr lvl="0" algn="ctr" defTabSz="914400" eaLnBrk="0" hangingPunct="0"/>
            <a:r>
              <a:rPr lang="fr-FR" altLang="fr-FR" sz="1100" b="1" u="sng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professionnelle - RÉGION</a:t>
            </a:r>
          </a:p>
          <a:p>
            <a:pPr lvl="0" defTabSz="914400" eaLnBrk="0" hangingPunct="0"/>
            <a:r>
              <a:rPr lang="fr-FR" altLang="fr-FR" sz="800" b="1" u="sng" dirty="0" smtClean="0">
                <a:solidFill>
                  <a:prstClr val="black"/>
                </a:solidFill>
                <a:latin typeface="+mn-lt"/>
              </a:rPr>
              <a:t>Quelles conditions ?</a:t>
            </a:r>
          </a:p>
          <a:p>
            <a:pPr defTabSz="914400" eaLnBrk="0" hangingPunct="0"/>
            <a:r>
              <a:rPr lang="fr-FR" altLang="fr-FR" sz="800" dirty="0" smtClean="0">
                <a:solidFill>
                  <a:prstClr val="black"/>
                </a:solidFill>
                <a:latin typeface="+mn-lt"/>
              </a:rPr>
              <a:t>* Vous </a:t>
            </a:r>
            <a:r>
              <a:rPr lang="fr-FR" altLang="fr-FR" sz="800" dirty="0">
                <a:solidFill>
                  <a:prstClr val="black"/>
                </a:solidFill>
                <a:latin typeface="+mn-lt"/>
              </a:rPr>
              <a:t>êtes inscrit dans un institut de formation autorisé/agréé, </a:t>
            </a:r>
            <a:r>
              <a:rPr lang="fr-FR" altLang="fr-FR" sz="800" dirty="0" smtClean="0">
                <a:solidFill>
                  <a:prstClr val="black"/>
                </a:solidFill>
                <a:latin typeface="+mn-lt"/>
              </a:rPr>
              <a:t>situé </a:t>
            </a:r>
            <a:r>
              <a:rPr lang="fr-FR" altLang="fr-FR" sz="800" dirty="0">
                <a:solidFill>
                  <a:prstClr val="black"/>
                </a:solidFill>
                <a:latin typeface="+mn-lt"/>
              </a:rPr>
              <a:t>sur le territoire de la Région Nouvelle-Aquitaine,</a:t>
            </a:r>
          </a:p>
          <a:p>
            <a:pPr defTabSz="914400" eaLnBrk="0" hangingPunct="0">
              <a:lnSpc>
                <a:spcPct val="110000"/>
              </a:lnSpc>
            </a:pPr>
            <a:r>
              <a:rPr lang="fr-FR" sz="800" dirty="0" smtClean="0">
                <a:solidFill>
                  <a:prstClr val="black"/>
                </a:solidFill>
                <a:latin typeface="+mn-lt"/>
              </a:rPr>
              <a:t>* Vous </a:t>
            </a:r>
            <a:r>
              <a:rPr lang="fr-FR" sz="800" dirty="0">
                <a:solidFill>
                  <a:prstClr val="black"/>
                </a:solidFill>
                <a:latin typeface="+mn-lt"/>
              </a:rPr>
              <a:t>êtes inscrit à Pôle emploi et vous êtes non indemnisé</a:t>
            </a:r>
            <a:r>
              <a:rPr lang="fr-FR" sz="8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800" u="sng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Pour les formations d’une durée inférieure ou égale à 1 an </a:t>
            </a:r>
            <a:r>
              <a:rPr lang="fr-FR" sz="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(aide-soignant, ambulancier par exemple) </a:t>
            </a:r>
            <a:r>
              <a:rPr lang="fr-FR" sz="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vous devez justifier d’une sortie de la filière initiale depuis plus d’1 an.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800" u="sng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Pour les formations d’une durée de plus d’1 an</a:t>
            </a:r>
            <a:r>
              <a:rPr lang="fr-FR" sz="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justifier au minium de 36 mois d’activités professionnelles à temps plein </a:t>
            </a:r>
            <a:r>
              <a:rPr lang="fr-FR" sz="8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(4671h) </a:t>
            </a:r>
            <a:r>
              <a:rPr lang="fr-FR" sz="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avant votre entrée en formation.</a:t>
            </a:r>
          </a:p>
          <a:p>
            <a:pPr lvl="0" defTabSz="914400" eaLnBrk="0" hangingPunct="0"/>
            <a:r>
              <a:rPr lang="fr-FR" altLang="fr-FR" sz="800" b="1" u="sng" dirty="0" smtClean="0">
                <a:solidFill>
                  <a:prstClr val="black"/>
                </a:solidFill>
                <a:latin typeface="+mn-lt"/>
              </a:rPr>
              <a:t>Quel </a:t>
            </a:r>
            <a:r>
              <a:rPr lang="fr-FR" altLang="fr-FR" sz="800" b="1" u="sng" dirty="0">
                <a:solidFill>
                  <a:prstClr val="black"/>
                </a:solidFill>
                <a:latin typeface="+mn-lt"/>
              </a:rPr>
              <a:t>montant 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s’agit d’une aide mensuelle dont le montant est calculé selon un barème fixé par décret</a:t>
            </a:r>
            <a:r>
              <a:rPr lang="fr-FR" sz="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fr-FR" sz="800" dirty="0">
              <a:solidFill>
                <a:prstClr val="black"/>
              </a:solidFill>
              <a:latin typeface="+mn-lt"/>
            </a:endParaRPr>
          </a:p>
          <a:p>
            <a:pPr lvl="0" defTabSz="914400" eaLnBrk="0" hangingPunct="0"/>
            <a:r>
              <a:rPr lang="fr-FR" altLang="fr-FR" sz="800" b="1" u="sng" dirty="0">
                <a:solidFill>
                  <a:prstClr val="black"/>
                </a:solidFill>
                <a:latin typeface="+mn-lt"/>
              </a:rPr>
              <a:t>Comment ça marche 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 vous répondez aux critères, vous devez retirer votre dossier de rémunération auprès de votre institut de </a:t>
            </a:r>
            <a:r>
              <a:rPr lang="fr-FR" sz="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formation, qui le transmettra </a:t>
            </a:r>
            <a:r>
              <a:rPr lang="fr-FR" sz="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à la Région pour </a:t>
            </a:r>
            <a:r>
              <a:rPr lang="fr-FR" sz="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instruction.</a:t>
            </a:r>
            <a:endParaRPr lang="fr-FR" sz="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hangingPunct="0"/>
            <a:endParaRPr lang="fr-FR" altLang="fr-FR" sz="600" dirty="0">
              <a:solidFill>
                <a:prstClr val="black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3643466" y="3422467"/>
            <a:ext cx="374555" cy="77413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CE0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38100" y="3682246"/>
            <a:ext cx="2858223" cy="2135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BE00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Vous n’êtes pas indemnisé par Pôle emploi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594" y="2325070"/>
            <a:ext cx="693425" cy="16416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BE00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Vous êtes indemnisé par Pôle emploi :</a:t>
            </a:r>
          </a:p>
          <a:p>
            <a:pPr algn="ctr"/>
            <a:endParaRPr lang="fr-FR" sz="500" b="1" dirty="0">
              <a:solidFill>
                <a:schemeClr val="tx1"/>
              </a:solidFill>
            </a:endParaRPr>
          </a:p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1000" b="1" i="1" u="sng" dirty="0" smtClean="0">
                <a:solidFill>
                  <a:schemeClr val="tx1"/>
                </a:solidFill>
              </a:rPr>
              <a:t>Aucune aide régionale</a:t>
            </a:r>
            <a:endParaRPr lang="fr-FR" sz="1000" b="1" i="1" u="sng" dirty="0">
              <a:solidFill>
                <a:schemeClr val="tx1"/>
              </a:solidFill>
            </a:endParaRPr>
          </a:p>
        </p:txBody>
      </p:sp>
      <p:sp>
        <p:nvSpPr>
          <p:cNvPr id="13" name="Interdiction 12"/>
          <p:cNvSpPr/>
          <p:nvPr/>
        </p:nvSpPr>
        <p:spPr>
          <a:xfrm>
            <a:off x="532680" y="3706500"/>
            <a:ext cx="173251" cy="206068"/>
          </a:xfrm>
          <a:prstGeom prst="noSmoking">
            <a:avLst/>
          </a:prstGeom>
          <a:noFill/>
          <a:ln>
            <a:solidFill>
              <a:srgbClr val="BE004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avec flèche vers le bas 24"/>
          <p:cNvSpPr/>
          <p:nvPr/>
        </p:nvSpPr>
        <p:spPr>
          <a:xfrm>
            <a:off x="5292080" y="1630419"/>
            <a:ext cx="2525452" cy="605829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1000"/>
                  <a:lumOff val="99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CE0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Vous n’avez jamais travaillé avant votre </a:t>
            </a:r>
            <a:r>
              <a:rPr lang="fr-FR" sz="1200" b="1" dirty="0">
                <a:solidFill>
                  <a:srgbClr val="000000"/>
                </a:solidFill>
              </a:rPr>
              <a:t>entrée en </a:t>
            </a:r>
            <a:r>
              <a:rPr lang="fr-FR" sz="1200" b="1" dirty="0" smtClean="0">
                <a:solidFill>
                  <a:srgbClr val="000000"/>
                </a:solidFill>
              </a:rPr>
              <a:t>formation</a:t>
            </a:r>
            <a:endParaRPr lang="fr-FR" sz="1200" dirty="0"/>
          </a:p>
        </p:txBody>
      </p:sp>
      <p:sp>
        <p:nvSpPr>
          <p:cNvPr id="20" name="Flèche vers le bas 19"/>
          <p:cNvSpPr/>
          <p:nvPr/>
        </p:nvSpPr>
        <p:spPr>
          <a:xfrm rot="3409654">
            <a:off x="1015167" y="3256996"/>
            <a:ext cx="374555" cy="77413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CE0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292080" y="6239889"/>
            <a:ext cx="3119890" cy="3553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BE00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Vous 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  <a:r>
              <a:rPr lang="fr-FR" sz="1000" b="1" dirty="0" smtClean="0">
                <a:solidFill>
                  <a:schemeClr val="tx1"/>
                </a:solidFill>
              </a:rPr>
              <a:t>ne bénéficiez ni de l’indemnisation Pôle emploi ni de la Rémunération Région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rot="16200000">
            <a:off x="4563948" y="6030496"/>
            <a:ext cx="374555" cy="77413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CE0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 rot="10800000">
            <a:off x="6529193" y="5577887"/>
            <a:ext cx="374555" cy="59697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CE0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0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</TotalTime>
  <Words>284</Words>
  <Application>Microsoft Office PowerPoint</Application>
  <PresentationFormat>Affichage à l'écran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Gotham-book</vt:lpstr>
      <vt:lpstr>Gotham-book</vt:lpstr>
      <vt:lpstr>Times New Roman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de la présentation</dc:title>
  <dc:creator>Trafik Administration</dc:creator>
  <cp:lastModifiedBy>Nathalie MENZAGHI</cp:lastModifiedBy>
  <cp:revision>480</cp:revision>
  <cp:lastPrinted>2022-04-12T12:53:17Z</cp:lastPrinted>
  <dcterms:created xsi:type="dcterms:W3CDTF">2012-10-19T07:43:48Z</dcterms:created>
  <dcterms:modified xsi:type="dcterms:W3CDTF">2022-04-12T12:54:47Z</dcterms:modified>
</cp:coreProperties>
</file>